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Source Code Pro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E1CCC84-3AED-4139-AFF5-38D2E24C6193}">
  <a:tblStyle styleId="{2E1CCC84-3AED-4139-AFF5-38D2E24C61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regular.fntdata"/><Relationship Id="rId14" Type="http://schemas.openxmlformats.org/officeDocument/2006/relationships/slide" Target="slides/slide9.xml"/><Relationship Id="rId16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compsoc.dur.ac.uk/whitespace/tutorial.html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9ec6ed6d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9ec6ed6d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Wout: chef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Isaura: Shakespeare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Rien: Whitespace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Feli: lolcode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Lorin: Brainfuck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9ec6ed6d6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9ec6ed6d6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9f39cf1f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9f39cf1f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/>
              <a:t>Whitespace tutorial: </a:t>
            </a:r>
            <a:r>
              <a:rPr lang="nl" sz="1400" u="sng">
                <a:hlinkClick r:id="rId2"/>
              </a:rPr>
              <a:t>http://compsoc.dur.ac.uk/whitespace/tutorial.html</a:t>
            </a:r>
            <a:r>
              <a:rPr lang="nl" sz="1400"/>
              <a:t>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d27b6b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d27b6b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fa91d78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9fa91d78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/>
              <a:t>chef tutorial: http://esolangs.org/wiki/chef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9f39cf1f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9f39cf1f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Title, wordt genegeerd.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Introductie charachters = variabelen die gebruikt gaan worden in het programma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Programma indelen in acts, onderverdeeld in scenes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Personages op toneel brengen met “Enter” enkel die gebruiken in de scene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Personages toneel verlaten: “Exit”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Alle personages toneel verlaten “Exeunt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Open your heart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Speak your mind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Open your mind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Listen to your heart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9fa91d78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9fa91d78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info: http://esolangs.org/wiki/LOLCODE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9ec6ed6d6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9ec6ed6d6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Wout: chef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Isaura: Shakespeare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Rien: Whitespace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Feli: lolcode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Lorin: Brainfuck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angepaste lay-out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-14" y="0"/>
            <a:ext cx="6472200" cy="1741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/>
          <p:nvPr/>
        </p:nvSpPr>
        <p:spPr>
          <a:xfrm rot="10800000">
            <a:off x="3991187" y="-69"/>
            <a:ext cx="1741500" cy="1741500"/>
          </a:xfrm>
          <a:prstGeom prst="flowChartDelay">
            <a:avLst/>
          </a:prstGeom>
          <a:solidFill>
            <a:srgbClr val="434343">
              <a:alpha val="454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3"/>
          <p:cNvSpPr/>
          <p:nvPr/>
        </p:nvSpPr>
        <p:spPr>
          <a:xfrm rot="10800000">
            <a:off x="4435465" y="-69"/>
            <a:ext cx="1741500" cy="1741500"/>
          </a:xfrm>
          <a:prstGeom prst="flowChartDelay">
            <a:avLst/>
          </a:prstGeom>
          <a:solidFill>
            <a:srgbClr val="666666">
              <a:alpha val="27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rot="10800000">
            <a:off x="4863675" y="-69"/>
            <a:ext cx="1741500" cy="1741500"/>
          </a:xfrm>
          <a:prstGeom prst="flowChartDelay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551675" y="0"/>
            <a:ext cx="2592300" cy="1741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324475" y="148225"/>
            <a:ext cx="3559500" cy="1373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324475" y="1920450"/>
            <a:ext cx="8494800" cy="2704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Char char="●"/>
              <a:defRPr sz="1800">
                <a:solidFill>
                  <a:srgbClr val="61616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○"/>
              <a:defRPr sz="1400">
                <a:solidFill>
                  <a:srgbClr val="61616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■"/>
              <a:defRPr sz="1400">
                <a:solidFill>
                  <a:srgbClr val="61616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●"/>
              <a:defRPr sz="1400">
                <a:solidFill>
                  <a:srgbClr val="61616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○"/>
              <a:defRPr sz="1400">
                <a:solidFill>
                  <a:srgbClr val="61616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■"/>
              <a:defRPr sz="1400">
                <a:solidFill>
                  <a:srgbClr val="61616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●"/>
              <a:defRPr sz="1400">
                <a:solidFill>
                  <a:srgbClr val="61616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400"/>
              <a:buChar char="○"/>
              <a:defRPr sz="1400">
                <a:solidFill>
                  <a:srgbClr val="61616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16161"/>
              </a:buClr>
              <a:buSzPts val="1400"/>
              <a:buChar char="■"/>
              <a:defRPr sz="1400">
                <a:solidFill>
                  <a:srgbClr val="616161"/>
                </a:solidFill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repl.it/languages/brainfuck" TargetMode="External"/><Relationship Id="rId4" Type="http://schemas.openxmlformats.org/officeDocument/2006/relationships/hyperlink" Target="https://www.tutorialspoint.com/execute_brainfk_online.php" TargetMode="External"/><Relationship Id="rId9" Type="http://schemas.openxmlformats.org/officeDocument/2006/relationships/hyperlink" Target="https://repl.it/languages/LOLCODE" TargetMode="External"/><Relationship Id="rId5" Type="http://schemas.openxmlformats.org/officeDocument/2006/relationships/hyperlink" Target="https://www.tutorialspoint.com/execute_whitespace_online.php" TargetMode="External"/><Relationship Id="rId6" Type="http://schemas.openxmlformats.org/officeDocument/2006/relationships/hyperlink" Target="http://p-helpers.appspot.com/chef/chef.html" TargetMode="External"/><Relationship Id="rId7" Type="http://schemas.openxmlformats.org/officeDocument/2006/relationships/hyperlink" Target="https://github.com/drsam94/Spl" TargetMode="External"/><Relationship Id="rId8" Type="http://schemas.openxmlformats.org/officeDocument/2006/relationships/hyperlink" Target="https://static1.squarespace.com/static/5692a9ad7086d724272eb00a/t/56956b2be0327cb166fc9f11/1452632876555/shakespear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Exotische en frustrerende talen avond</a:t>
            </a:r>
            <a:endParaRPr/>
          </a:p>
        </p:txBody>
      </p:sp>
      <p:pic>
        <p:nvPicPr>
          <p:cNvPr descr="Logo.png"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650" y="4271125"/>
            <a:ext cx="1009649" cy="6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24475" y="148225"/>
            <a:ext cx="3559500" cy="137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Overview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24475" y="1920450"/>
            <a:ext cx="8494800" cy="27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Brainfuck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Whitespace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Chef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Shakespeare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Lolcode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0" y="0"/>
            <a:ext cx="3341700" cy="8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Brainfuck</a:t>
            </a:r>
            <a:endParaRPr/>
          </a:p>
        </p:txBody>
      </p:sp>
      <p:graphicFrame>
        <p:nvGraphicFramePr>
          <p:cNvPr id="77" name="Google Shape;77;p16"/>
          <p:cNvGraphicFramePr/>
          <p:nvPr/>
        </p:nvGraphicFramePr>
        <p:xfrm>
          <a:off x="952500" y="96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{2E1CCC84-3AED-4139-AFF5-38D2E24C6193}</a:tableStyleId>
              </a:tblPr>
              <a:tblGrid>
                <a:gridCol w="752050"/>
                <a:gridCol w="6486950"/>
              </a:tblGrid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&gt;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 Go to next address 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&lt;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Go to previous address 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+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add one to value on current address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-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subtract one from value on current address 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.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print char code of value on current address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,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read char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[</a:t>
                      </a:r>
                      <a:endParaRPr sz="1800" strike="sngStrike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if value on current address equals zero, jump forward to matching ]([] pairs must be balanced!) 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98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800">
                          <a:solidFill>
                            <a:srgbClr val="D9D9D9"/>
                          </a:solidFill>
                        </a:rPr>
                        <a:t>]</a:t>
                      </a:r>
                      <a:endParaRPr sz="1800"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>
                          <a:solidFill>
                            <a:srgbClr val="D9D9D9"/>
                          </a:solidFill>
                        </a:rPr>
                        <a:t>if value on current address is nonzero, jump back to matching [</a:t>
                      </a:r>
                      <a:endParaRPr>
                        <a:solidFill>
                          <a:srgbClr val="D9D9D9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0" y="0"/>
            <a:ext cx="3341700" cy="8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Whitespace</a:t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1186950" y="1880300"/>
            <a:ext cx="6062400" cy="35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Numbers: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[ST][S*T*]*LF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[ST] 		→ sign: S for +, T for - 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[S*T*]* 	→ number in binary: S for 0, T for 1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LF 		→ terminates number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7389000" y="4275600"/>
            <a:ext cx="1755000" cy="8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EFEFEF"/>
                </a:solidFill>
              </a:rPr>
              <a:t>S	: Space</a:t>
            </a:r>
            <a:endParaRPr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EFEFEF"/>
                </a:solidFill>
              </a:rPr>
              <a:t>T	: Tab</a:t>
            </a:r>
            <a:endParaRPr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EFEFEF"/>
                </a:solidFill>
              </a:rPr>
              <a:t>LF	: Line feed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101425" y="121875"/>
            <a:ext cx="3144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Whitespace</a:t>
            </a:r>
            <a:endParaRPr/>
          </a:p>
        </p:txBody>
      </p:sp>
      <p:sp>
        <p:nvSpPr>
          <p:cNvPr id="90" name="Google Shape;90;p18"/>
          <p:cNvSpPr txBox="1"/>
          <p:nvPr/>
        </p:nvSpPr>
        <p:spPr>
          <a:xfrm>
            <a:off x="1349275" y="1379750"/>
            <a:ext cx="5757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S 	→  Stack Manipulation</a:t>
            </a:r>
            <a:endParaRPr sz="1600">
              <a:solidFill>
                <a:srgbClr val="F3F3F3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TS 	→ Arithmetic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takes 2 top elements from the stack, and pushes the result</a:t>
            </a:r>
            <a:endParaRPr sz="1600">
              <a:solidFill>
                <a:srgbClr val="F3F3F3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TT 	→ Heap access</a:t>
            </a:r>
            <a:endParaRPr sz="1600">
              <a:solidFill>
                <a:srgbClr val="F3F3F3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○"/>
            </a:pPr>
            <a:r>
              <a:rPr lang="nl" sz="1600">
                <a:solidFill>
                  <a:srgbClr val="F3F3F3"/>
                </a:solidFill>
              </a:rPr>
              <a:t>Store and retrieve</a:t>
            </a:r>
            <a:endParaRPr sz="1600">
              <a:solidFill>
                <a:srgbClr val="F3F3F3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LF 	→ Flow Control</a:t>
            </a:r>
            <a:endParaRPr sz="1600">
              <a:solidFill>
                <a:srgbClr val="F3F3F3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TLF 	→ I/O</a:t>
            </a:r>
            <a:endParaRPr sz="16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0" y="0"/>
            <a:ext cx="3341700" cy="8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Chef</a:t>
            </a:r>
            <a:endParaRPr/>
          </a:p>
        </p:txBody>
      </p:sp>
      <p:sp>
        <p:nvSpPr>
          <p:cNvPr id="96" name="Google Shape;96;p19"/>
          <p:cNvSpPr txBox="1"/>
          <p:nvPr/>
        </p:nvSpPr>
        <p:spPr>
          <a:xfrm>
            <a:off x="1195950" y="771000"/>
            <a:ext cx="5843400" cy="3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Title.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Comment comment comments…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Ingredients. 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x gram variabele 1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y liter variabele 2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z variabele 3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Method.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Steek dingen in de pot.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Roeren in de pot. 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Alles in de baking dish!</a:t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F3F3F3"/>
                </a:solidFill>
              </a:rPr>
              <a:t>Serve.</a:t>
            </a:r>
            <a:endParaRPr sz="1600">
              <a:solidFill>
                <a:srgbClr val="F3F3F3"/>
              </a:solidFill>
            </a:endParaRPr>
          </a:p>
        </p:txBody>
      </p:sp>
      <p:pic>
        <p:nvPicPr>
          <p:cNvPr descr="muursticker-chef-keuken-361.png"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9475" y="1223150"/>
            <a:ext cx="1778400" cy="167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0" y="0"/>
            <a:ext cx="7058100" cy="8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Shakespeare: structuur</a:t>
            </a:r>
            <a:endParaRPr/>
          </a:p>
        </p:txBody>
      </p:sp>
      <p:sp>
        <p:nvSpPr>
          <p:cNvPr id="103" name="Google Shape;103;p20"/>
          <p:cNvSpPr txBox="1"/>
          <p:nvPr>
            <p:ph idx="4294967295" type="body"/>
          </p:nvPr>
        </p:nvSpPr>
        <p:spPr>
          <a:xfrm>
            <a:off x="465775" y="867900"/>
            <a:ext cx="8494800" cy="3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Introduction to Shakespeare.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Romeo, a man from Verona.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Juliet, a young woman.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			Act I: The beginning.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			 Scene I: They meet.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[Enter Romeo and Juliet]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Romeo: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    Thou art a red cute noble virgin. 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Juliet: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    Thou art the sum of a green toad and a warm trustworthy kitten. 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    Thou art the sum of thyself and me. 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    Open your heart!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Code Pro"/>
                <a:ea typeface="Source Code Pro"/>
                <a:cs typeface="Source Code Pro"/>
                <a:sym typeface="Source Code Pro"/>
              </a:rPr>
              <a:t>[Exeunt]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0" y="0"/>
            <a:ext cx="3341700" cy="8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Lolcode</a:t>
            </a:r>
            <a:endParaRPr/>
          </a:p>
        </p:txBody>
      </p:sp>
      <p:sp>
        <p:nvSpPr>
          <p:cNvPr id="109" name="Google Shape;109;p21"/>
          <p:cNvSpPr txBox="1"/>
          <p:nvPr/>
        </p:nvSpPr>
        <p:spPr>
          <a:xfrm>
            <a:off x="1217400" y="1420300"/>
            <a:ext cx="5843400" cy="3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HAI</a:t>
            </a:r>
            <a:endParaRPr sz="1600">
              <a:solidFill>
                <a:srgbClr val="F3F3F3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Char char="●"/>
            </a:pPr>
            <a:r>
              <a:rPr lang="nl" sz="1600">
                <a:solidFill>
                  <a:srgbClr val="F3F3F3"/>
                </a:solidFill>
              </a:rPr>
              <a:t>ALL CAPS</a:t>
            </a:r>
            <a:endParaRPr sz="16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24475" y="148225"/>
            <a:ext cx="3559500" cy="137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Testing</a:t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24475" y="1920450"/>
            <a:ext cx="8494800" cy="27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Brainfuck: </a:t>
            </a:r>
            <a:r>
              <a:rPr lang="nl" u="sng">
                <a:solidFill>
                  <a:schemeClr val="hlink"/>
                </a:solidFill>
                <a:hlinkClick r:id="rId3"/>
              </a:rPr>
              <a:t>https://repl.it/languages/brainfuck</a:t>
            </a:r>
            <a:r>
              <a:rPr lang="nl"/>
              <a:t> of </a:t>
            </a:r>
            <a:r>
              <a:rPr lang="nl" u="sng">
                <a:solidFill>
                  <a:schemeClr val="hlink"/>
                </a:solidFill>
                <a:hlinkClick r:id="rId4"/>
              </a:rPr>
              <a:t>https://www.tutorialspoint.com/execute_brainfk_online.php</a:t>
            </a:r>
            <a:r>
              <a:rPr lang="nl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Whitespace: </a:t>
            </a:r>
            <a:r>
              <a:rPr lang="nl" u="sng">
                <a:solidFill>
                  <a:schemeClr val="hlink"/>
                </a:solidFill>
                <a:hlinkClick r:id="rId5"/>
              </a:rPr>
              <a:t>https://www.tutorialspoint.com/execute_whitespace_online.php</a:t>
            </a:r>
            <a:r>
              <a:rPr lang="nl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Chef: </a:t>
            </a:r>
            <a:r>
              <a:rPr lang="nl" u="sng">
                <a:solidFill>
                  <a:schemeClr val="hlink"/>
                </a:solidFill>
                <a:hlinkClick r:id="rId6"/>
              </a:rPr>
              <a:t>http://p-helpers.appspot.com/chef/chef.html</a:t>
            </a:r>
            <a:r>
              <a:rPr lang="nl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Shakespeare: </a:t>
            </a:r>
            <a:r>
              <a:rPr lang="nl" u="sng">
                <a:solidFill>
                  <a:schemeClr val="hlink"/>
                </a:solidFill>
                <a:hlinkClick r:id="rId7"/>
              </a:rPr>
              <a:t>https://github.com/drsam94/Spl</a:t>
            </a:r>
            <a:r>
              <a:rPr lang="nl"/>
              <a:t>, </a:t>
            </a:r>
            <a:r>
              <a:rPr lang="nl" u="sng">
                <a:solidFill>
                  <a:schemeClr val="hlink"/>
                </a:solidFill>
                <a:hlinkClick r:id="rId8"/>
              </a:rPr>
              <a:t>https://static1.squarespace.com/static/5692a9ad7086d724272eb00a/t/56956b2be0327cb166fc9f11/1452632876555/shakespeare.pdf</a:t>
            </a:r>
            <a:r>
              <a:rPr lang="nl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Lolcode: </a:t>
            </a:r>
            <a:r>
              <a:rPr lang="nl" u="sng">
                <a:solidFill>
                  <a:schemeClr val="hlink"/>
                </a:solidFill>
                <a:hlinkClick r:id="rId9"/>
              </a:rPr>
              <a:t>https://repl.it/languages/LOLCODE</a:t>
            </a:r>
            <a:r>
              <a:rPr lang="nl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