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  <p:embeddedFont>
      <p:font typeface="Passion One"/>
      <p:regular r:id="rId29"/>
      <p:bold r:id="rId30"/>
    </p:embeddedFont>
    <p:embeddedFont>
      <p:font typeface="Roboto Mon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assionOn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Mono-regular.fntdata"/><Relationship Id="rId30" Type="http://schemas.openxmlformats.org/officeDocument/2006/relationships/font" Target="fonts/PassionOne-bold.fntdata"/><Relationship Id="rId11" Type="http://schemas.openxmlformats.org/officeDocument/2006/relationships/slide" Target="slides/slide7.xml"/><Relationship Id="rId33" Type="http://schemas.openxmlformats.org/officeDocument/2006/relationships/font" Target="fonts/RobotoMono-italic.fntdata"/><Relationship Id="rId10" Type="http://schemas.openxmlformats.org/officeDocument/2006/relationships/slide" Target="slides/slide6.xml"/><Relationship Id="rId32" Type="http://schemas.openxmlformats.org/officeDocument/2006/relationships/font" Target="fonts/RobotoMono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font" Target="fonts/RobotoMono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5deef4e20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5deef4e2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dde23a2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dde23a2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deef4e2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deef4e2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deef4e2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deef4e2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deef4e20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5deef4e20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deef4e20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deef4e2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deef4e20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deef4e2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dde23a2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dde23a2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deef4e20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deef4e20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deef4e20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deef4e2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deef4e2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deef4e2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deef4e20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deef4e2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deef4e20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deef4e20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deef4e20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deef4e20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deef4e2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deef4e2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deef4e20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deef4e20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deef4e20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5deef4e20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5deef4e2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5deef4e2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deef4e20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deef4e2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01F1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991250"/>
            <a:ext cx="8520600" cy="116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Passion One"/>
                <a:ea typeface="Passion One"/>
                <a:cs typeface="Passion One"/>
                <a:sym typeface="Passion One"/>
              </a:rPr>
              <a:t>BottleBats </a:t>
            </a:r>
            <a:r>
              <a:rPr b="1" lang="en" sz="7200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2.018</a:t>
            </a:r>
            <a:endParaRPr b="1" sz="7200"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</a:t>
            </a: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ttleBats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2.018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02700" y="1145275"/>
            <a:ext cx="8529600" cy="369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2nd edition of AI competition for dummies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-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attle friends and foes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-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ocial </a:t>
            </a: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tinkering </a:t>
            </a: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theorycrafting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-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</a:t>
            </a: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ive tournaments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" name="Google Shape;61;p14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4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What is?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BottleBats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2.018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68" name="Google Shape;68;p15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15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How does it work?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293704" y="1838125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Game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State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3776550" y="1809350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Bot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(you!)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7259388" y="1809350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Actions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2360775" y="2212050"/>
            <a:ext cx="921600" cy="71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</a:t>
            </a:r>
            <a:r>
              <a:rPr b="1" lang="en">
                <a:solidFill>
                  <a:srgbClr val="FFFFFF"/>
                </a:solidFill>
              </a:rPr>
              <a:t>tdin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74" name="Google Shape;74;p15"/>
          <p:cNvSpPr/>
          <p:nvPr/>
        </p:nvSpPr>
        <p:spPr>
          <a:xfrm rot="5400000">
            <a:off x="3917025" y="269825"/>
            <a:ext cx="1064700" cy="74166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4000200" y="4312750"/>
            <a:ext cx="1143600" cy="412500"/>
          </a:xfrm>
          <a:prstGeom prst="roundRect">
            <a:avLst>
              <a:gd fmla="val 16667" name="adj"/>
            </a:avLst>
          </a:prstGeom>
          <a:solidFill>
            <a:srgbClr val="201F1D"/>
          </a:solidFill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Turn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5843625" y="2212050"/>
            <a:ext cx="921600" cy="71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stdout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01F1D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Planet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Wars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82" name="Google Shape;82;p16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6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What is?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3624" y="1078225"/>
            <a:ext cx="4256750" cy="385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01F1D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Planet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Wars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38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turn-based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planets on a 2d plane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layers command a fleet of spaceships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layers can occupy planets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each turn, 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 occupied planet constructs a new ship for its owner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paceships travel time is proportional to the euclidean distance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ombat happens on planets only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1" name="Google Shape;91;p17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" name="Google Shape;92;p17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Rules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01F1D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Planet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Wars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38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AutoNum type="arabicPeriod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ship construction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AutoNum type="arabicPeriod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dispatches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AutoNum type="arabicPeriod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combat resolution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9" name="Google Shape;99;p18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8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Turn procedure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01F1D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Planet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Wars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38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leets belonging to the same player are merged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each ship destroys one ship in all other fleets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means the largest fleet wins, with </a:t>
            </a:r>
            <a:r>
              <a:rPr lang="en">
                <a:solidFill>
                  <a:srgbClr val="DE8D47"/>
                </a:solidFill>
                <a:latin typeface="Roboto"/>
                <a:ea typeface="Roboto"/>
                <a:cs typeface="Roboto"/>
                <a:sym typeface="Roboto"/>
              </a:rPr>
              <a:t>|fleet| - |second largest fleet|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ships remaining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7" name="Google Shape;107;p19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19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Combat resolution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01F1D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Planet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Wars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311700" y="1138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last player standing wins!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When the turn limit is reached, all remaining players tie.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5" name="Google Shape;115;p20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" name="Google Shape;116;p20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How to win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6432750" y="445025"/>
            <a:ext cx="239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22" name="Google Shape;122;p21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" name="Google Shape;123;p21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Interaction with the game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293704" y="1891938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Game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State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3776550" y="1863163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Bot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7259388" y="1863163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Actions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2360775" y="2265863"/>
            <a:ext cx="921600" cy="71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stdin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5843625" y="2265863"/>
            <a:ext cx="921600" cy="71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stdout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6432750" y="445025"/>
            <a:ext cx="239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34" name="Google Shape;134;p22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22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Interaction with the game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36" name="Google Shape;136;p22"/>
          <p:cNvSpPr/>
          <p:nvPr/>
        </p:nvSpPr>
        <p:spPr>
          <a:xfrm>
            <a:off x="293704" y="1891938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Game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State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3776550" y="1863163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Bot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7259388" y="1863163"/>
            <a:ext cx="1572900" cy="1388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DE8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Actions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2360775" y="2265863"/>
            <a:ext cx="921600" cy="71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stdin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5843625" y="2265863"/>
            <a:ext cx="921600" cy="71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8D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stdout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2028300" y="3813750"/>
            <a:ext cx="5069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Format: line-separated JSON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(one line for each turn)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47" name="Google Shape;147;p23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3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Game state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“planets”: [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	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],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“expeditions”: [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	...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]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55" name="Google Shape;155;p24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" name="Google Shape;156;p24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Game state: Planet format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57" name="Google Shape;157;p24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n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ame”: “my cool planet”,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x”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 42,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y”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 42,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o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wner”: 1,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hip_count”: 23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63" name="Google Shape;163;p25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" name="Google Shape;164;p25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Game state: Expedition format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“id”: 1000,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“origin”: “my boring planet”,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“destination”: “my cool planet”,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“turns_remaining”: 3,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“owner”: 2,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“ship_count”: 18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71" name="Google Shape;171;p26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" name="Google Shape;172;p26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Game state: Players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Player numbers are rotated so that you are always player 1.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Note that they are 1-based.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Neutral planets exist, they don’t have an owner (not in JSON, null, …)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79" name="Google Shape;179;p27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" name="Google Shape;180;p27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Sending commands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“moves”: [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	...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]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87" name="Google Shape;187;p28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28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Sending commands: Move format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89" name="Google Shape;189;p28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o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rigin”: “my boring planet”,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“destination”: “my cool planet”,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“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</a:t>
            </a: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hip_count”: 23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type="title"/>
          </p:nvPr>
        </p:nvSpPr>
        <p:spPr>
          <a:xfrm>
            <a:off x="6480000" y="445025"/>
            <a:ext cx="235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Writing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195" name="Google Shape;195;p29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" name="Google Shape;196;p29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What can go wrong?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97" name="Google Shape;197;p29"/>
          <p:cNvSpPr txBox="1"/>
          <p:nvPr>
            <p:ph idx="1" type="body"/>
          </p:nvPr>
        </p:nvSpPr>
        <p:spPr>
          <a:xfrm>
            <a:off x="311700" y="1138975"/>
            <a:ext cx="8520600" cy="3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nvalid commands are ignored by the game implementation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 your bot crashes, the game will halt.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Your bot is allowed one second to compute its turn.</a:t>
            </a:r>
            <a:b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 now, this is considered an error (like a crash).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6196500" y="445025"/>
            <a:ext cx="263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BottleBats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2.018.1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203" name="Google Shape;203;p30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" name="Google Shape;204;p30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What does the future hold?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205" name="Google Shape;205;p30"/>
          <p:cNvSpPr txBox="1"/>
          <p:nvPr>
            <p:ph idx="1" type="body"/>
          </p:nvPr>
        </p:nvSpPr>
        <p:spPr>
          <a:xfrm>
            <a:off x="311700" y="1903500"/>
            <a:ext cx="8520600" cy="30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We’ll keep updating the game software throughout the semester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 hope to release networking support after easter break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 txBox="1"/>
          <p:nvPr>
            <p:ph type="title"/>
          </p:nvPr>
        </p:nvSpPr>
        <p:spPr>
          <a:xfrm>
            <a:off x="6196500" y="445025"/>
            <a:ext cx="263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BottleBats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2.018.1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211" name="Google Shape;211;p31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" name="Google Shape;212;p31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Upcoming events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213" name="Google Shape;213;p31"/>
          <p:cNvSpPr txBox="1"/>
          <p:nvPr>
            <p:ph idx="1" type="body"/>
          </p:nvPr>
        </p:nvSpPr>
        <p:spPr>
          <a:xfrm>
            <a:off x="311700" y="1903500"/>
            <a:ext cx="8520600" cy="30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Live tournaments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-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Collective tinkering / theorycrafting / coding sessions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 txBox="1"/>
          <p:nvPr>
            <p:ph type="title"/>
          </p:nvPr>
        </p:nvSpPr>
        <p:spPr>
          <a:xfrm>
            <a:off x="6196500" y="445025"/>
            <a:ext cx="263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BottleBats </a:t>
            </a:r>
            <a:r>
              <a:rPr lang="en">
                <a:solidFill>
                  <a:srgbClr val="DE8D47"/>
                </a:solidFill>
                <a:latin typeface="Passion One"/>
                <a:ea typeface="Passion One"/>
                <a:cs typeface="Passion One"/>
                <a:sym typeface="Passion One"/>
              </a:rPr>
              <a:t>2.018.1</a:t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E8D47"/>
              </a:solidFill>
              <a:latin typeface="Passion One"/>
              <a:ea typeface="Passion One"/>
              <a:cs typeface="Passion One"/>
              <a:sym typeface="Passion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</p:txBody>
      </p:sp>
      <p:cxnSp>
        <p:nvCxnSpPr>
          <p:cNvPr id="219" name="Google Shape;219;p32"/>
          <p:cNvCxnSpPr/>
          <p:nvPr/>
        </p:nvCxnSpPr>
        <p:spPr>
          <a:xfrm>
            <a:off x="330750" y="1017725"/>
            <a:ext cx="8464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" name="Google Shape;220;p32"/>
          <p:cNvSpPr txBox="1"/>
          <p:nvPr/>
        </p:nvSpPr>
        <p:spPr>
          <a:xfrm>
            <a:off x="330750" y="444900"/>
            <a:ext cx="623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endParaRPr sz="28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221" name="Google Shape;221;p32"/>
          <p:cNvSpPr txBox="1"/>
          <p:nvPr>
            <p:ph idx="1" type="body"/>
          </p:nvPr>
        </p:nvSpPr>
        <p:spPr>
          <a:xfrm>
            <a:off x="311700" y="1036050"/>
            <a:ext cx="8520600" cy="30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We’ll keep you posted!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DE8D47"/>
                </a:solidFill>
                <a:latin typeface="Roboto"/>
                <a:ea typeface="Roboto"/>
                <a:cs typeface="Roboto"/>
                <a:sym typeface="Roboto"/>
              </a:rPr>
              <a:t>https://bottlebats.zeuswpi.org/</a:t>
            </a:r>
            <a:endParaRPr sz="2400">
              <a:solidFill>
                <a:srgbClr val="DE8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